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D84A-42EB-4B0B-89DF-A9D0C5335FA6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D2AB-4D46-4527-B438-5F68BF6A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988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D84A-42EB-4B0B-89DF-A9D0C5335FA6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D2AB-4D46-4527-B438-5F68BF6A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944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D84A-42EB-4B0B-89DF-A9D0C5335FA6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D2AB-4D46-4527-B438-5F68BF6A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412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D84A-42EB-4B0B-89DF-A9D0C5335FA6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D2AB-4D46-4527-B438-5F68BF6A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291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D84A-42EB-4B0B-89DF-A9D0C5335FA6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D2AB-4D46-4527-B438-5F68BF6A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204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D84A-42EB-4B0B-89DF-A9D0C5335FA6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D2AB-4D46-4527-B438-5F68BF6A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51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D84A-42EB-4B0B-89DF-A9D0C5335FA6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D2AB-4D46-4527-B438-5F68BF6A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13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D84A-42EB-4B0B-89DF-A9D0C5335FA6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D2AB-4D46-4527-B438-5F68BF6A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32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D84A-42EB-4B0B-89DF-A9D0C5335FA6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D2AB-4D46-4527-B438-5F68BF6A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058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D84A-42EB-4B0B-89DF-A9D0C5335FA6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D2AB-4D46-4527-B438-5F68BF6A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288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D84A-42EB-4B0B-89DF-A9D0C5335FA6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D2AB-4D46-4527-B438-5F68BF6A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206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AD84A-42EB-4B0B-89DF-A9D0C5335FA6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1D2AB-4D46-4527-B438-5F68BF6A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1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Методы заражения лабораторных животных</a:t>
            </a:r>
            <a:endParaRPr lang="ru-RU" sz="3600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88" y="168088"/>
            <a:ext cx="8937812" cy="670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23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5119" y="523529"/>
            <a:ext cx="11214846" cy="5145435"/>
          </a:xfrm>
        </p:spPr>
        <p:txBody>
          <a:bodyPr/>
          <a:lstStyle/>
          <a:p>
            <a:pPr algn="just">
              <a:buNone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8.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Интраназальное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заражение: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животное предварительно слегка наркотизируют, прикладывая к носу вату, смоченную эфиром, затем с помощью глазной пипетки вводят материал.</a:t>
            </a:r>
          </a:p>
          <a:p>
            <a:pPr algn="just">
              <a:buNone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9. Оральное заражение </a:t>
            </a:r>
            <a:r>
              <a:rPr lang="en-US" b="1" i="1" dirty="0" smtClean="0">
                <a:solidFill>
                  <a:schemeClr val="accent1">
                    <a:lumMod val="50000"/>
                  </a:schemeClr>
                </a:solidFill>
              </a:rPr>
              <a:t>(per </a:t>
            </a:r>
            <a:r>
              <a:rPr lang="en-US" b="1" i="1" dirty="0" err="1" smtClean="0">
                <a:solidFill>
                  <a:schemeClr val="accent1">
                    <a:lumMod val="50000"/>
                  </a:schemeClr>
                </a:solidFill>
              </a:rPr>
              <a:t>oss</a:t>
            </a:r>
            <a:r>
              <a:rPr lang="en-US" b="1" i="1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исследуемый материал добавляют в корм, воду или вводят через небольшой зонд</a:t>
            </a:r>
          </a:p>
        </p:txBody>
      </p:sp>
    </p:spTree>
    <p:extLst>
      <p:ext uri="{BB962C8B-B14F-4D97-AF65-F5344CB8AC3E}">
        <p14:creationId xmlns:p14="http://schemas.microsoft.com/office/powerpoint/2010/main" val="331853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10. В переднюю камеру глаза </a:t>
            </a:r>
            <a:r>
              <a:rPr lang="ru-RU" dirty="0" smtClean="0">
                <a:solidFill>
                  <a:srgbClr val="002060"/>
                </a:solidFill>
              </a:rPr>
              <a:t>– острой длинной иглой в зрачок зафиксированного глаза животного.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11. В конъюнктиву глаза </a:t>
            </a:r>
            <a:r>
              <a:rPr lang="ru-RU" dirty="0" smtClean="0">
                <a:solidFill>
                  <a:srgbClr val="002060"/>
                </a:solidFill>
              </a:rPr>
              <a:t>– оттягивают нижнее веко и в образовавшийся кармашек капают инфицированный материал (чаще всего используют для диагностики сапа: через 72 часа при заболевании наблюдается конъюнктивит).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86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2729" y="1146341"/>
            <a:ext cx="11551024" cy="5840435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12. </a:t>
            </a:r>
            <a:r>
              <a:rPr lang="ru-RU" b="1" dirty="0" smtClean="0">
                <a:solidFill>
                  <a:srgbClr val="002060"/>
                </a:solidFill>
              </a:rPr>
              <a:t>Желудочное заражение – </a:t>
            </a:r>
            <a:r>
              <a:rPr lang="ru-RU" dirty="0" smtClean="0">
                <a:solidFill>
                  <a:srgbClr val="002060"/>
                </a:solidFill>
              </a:rPr>
              <a:t>непосредственно в желудок вводят инородные лекарственные (инфицированные) вещества в желатиновой капсуле или с помощью зонда.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13.</a:t>
            </a:r>
            <a:r>
              <a:rPr lang="ru-RU" b="1" dirty="0" smtClean="0">
                <a:solidFill>
                  <a:srgbClr val="002060"/>
                </a:solidFill>
              </a:rPr>
              <a:t> Ректальное (</a:t>
            </a:r>
            <a:r>
              <a:rPr lang="en-US" b="1" dirty="0" smtClean="0">
                <a:solidFill>
                  <a:srgbClr val="002060"/>
                </a:solidFill>
              </a:rPr>
              <a:t>per rectum) </a:t>
            </a:r>
            <a:r>
              <a:rPr lang="ru-RU" dirty="0" smtClean="0">
                <a:solidFill>
                  <a:srgbClr val="002060"/>
                </a:solidFill>
              </a:rPr>
              <a:t>– через прямую кишку вводят инфицированный (лечебный) материал с помощью спринцовки или кружки </a:t>
            </a:r>
            <a:r>
              <a:rPr lang="ru-RU" dirty="0" err="1" smtClean="0">
                <a:solidFill>
                  <a:srgbClr val="002060"/>
                </a:solidFill>
              </a:rPr>
              <a:t>Эсмарха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66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7808259" cy="460375"/>
          </a:xfrm>
        </p:spPr>
        <p:txBody>
          <a:bodyPr>
            <a:normAutofit lnSpcReduction="10000"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40659" y="161365"/>
            <a:ext cx="11510682" cy="920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Форма сопроводительного документа к патологическому материалу</a:t>
            </a:r>
          </a:p>
          <a:p>
            <a:endParaRPr lang="ru-RU" sz="1400" dirty="0" smtClean="0"/>
          </a:p>
          <a:p>
            <a:r>
              <a:rPr lang="ru-RU" sz="1400" dirty="0" smtClean="0"/>
              <a:t>СОПРОВОДИТЕЛЬНАЯ №</a:t>
            </a:r>
          </a:p>
          <a:p>
            <a:endParaRPr lang="ru-RU" sz="1400" dirty="0" smtClean="0"/>
          </a:p>
          <a:p>
            <a:r>
              <a:rPr lang="ru-RU" sz="1400" dirty="0" smtClean="0"/>
              <a:t>В _________________________________________ ветеринарную лабораторию</a:t>
            </a:r>
          </a:p>
          <a:p>
            <a:r>
              <a:rPr lang="ru-RU" sz="1400" dirty="0" smtClean="0"/>
              <a:t>           (наименование лаборатории)</a:t>
            </a:r>
          </a:p>
          <a:p>
            <a:r>
              <a:rPr lang="ru-RU" sz="1400" dirty="0" smtClean="0"/>
              <a:t>Адрес ___________________________________________________________________</a:t>
            </a:r>
          </a:p>
          <a:p>
            <a:r>
              <a:rPr lang="ru-RU" sz="1400" dirty="0" smtClean="0"/>
              <a:t>При этом направляется для _______________________________________________</a:t>
            </a:r>
          </a:p>
          <a:p>
            <a:r>
              <a:rPr lang="ru-RU" sz="1400" dirty="0" smtClean="0"/>
              <a:t>Патологический материал (перечислить какой) _____________________________</a:t>
            </a:r>
          </a:p>
          <a:p>
            <a:endParaRPr lang="ru-RU" sz="1400" dirty="0" smtClean="0"/>
          </a:p>
          <a:p>
            <a:r>
              <a:rPr lang="ru-RU" sz="1400" dirty="0" smtClean="0"/>
              <a:t>от ___________________________________________________________________________</a:t>
            </a:r>
          </a:p>
          <a:p>
            <a:r>
              <a:rPr lang="ru-RU" sz="1400" dirty="0" smtClean="0"/>
              <a:t>                                                 (вид и возраст животного)</a:t>
            </a:r>
          </a:p>
          <a:p>
            <a:r>
              <a:rPr lang="ru-RU" sz="1400" dirty="0" smtClean="0"/>
              <a:t>Принадлежащий ______________________________________________________________</a:t>
            </a:r>
          </a:p>
          <a:p>
            <a:r>
              <a:rPr lang="ru-RU" sz="1400" dirty="0" smtClean="0"/>
              <a:t>                                      (название хозяйства, фермы, отделения, фамилия владельца животного)</a:t>
            </a:r>
          </a:p>
          <a:p>
            <a:endParaRPr lang="ru-RU" sz="1400" dirty="0" smtClean="0"/>
          </a:p>
          <a:p>
            <a:r>
              <a:rPr lang="ru-RU" sz="1400" dirty="0" smtClean="0"/>
              <a:t>Дата заболевания животного __________________________________________________________________</a:t>
            </a:r>
          </a:p>
          <a:p>
            <a:r>
              <a:rPr lang="ru-RU" sz="1400" dirty="0" smtClean="0"/>
              <a:t>Дата падежа _________________________________________________________________________________</a:t>
            </a:r>
          </a:p>
          <a:p>
            <a:r>
              <a:rPr lang="ru-RU" sz="1400" dirty="0" smtClean="0"/>
              <a:t>Клиническая картина 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ru-RU" sz="1400" dirty="0" smtClean="0"/>
              <a:t>Данные </a:t>
            </a:r>
            <a:r>
              <a:rPr lang="ru-RU" sz="1400" dirty="0" err="1" smtClean="0"/>
              <a:t>паталогоанатомического</a:t>
            </a:r>
            <a:r>
              <a:rPr lang="ru-RU" sz="1400" dirty="0" smtClean="0"/>
              <a:t> вскрытия _____________________________________________________ _____________________________________________________________________________________________ _____________________________________________________________________________________________ </a:t>
            </a:r>
          </a:p>
          <a:p>
            <a:r>
              <a:rPr lang="ru-RU" sz="1400" dirty="0" smtClean="0"/>
              <a:t>Предположительный диагноз __________________________________________________________________</a:t>
            </a:r>
          </a:p>
          <a:p>
            <a:r>
              <a:rPr lang="ru-RU" sz="1400" dirty="0" smtClean="0"/>
              <a:t>Дата отправки материала _____________________________________________________________________</a:t>
            </a:r>
          </a:p>
          <a:p>
            <a:endParaRPr lang="ru-RU" sz="1400" dirty="0" smtClean="0"/>
          </a:p>
          <a:p>
            <a:r>
              <a:rPr lang="ru-RU" sz="1400" dirty="0" smtClean="0"/>
              <a:t>Материал направил _____________________   ___________________________   _______________________</a:t>
            </a:r>
          </a:p>
          <a:p>
            <a:r>
              <a:rPr lang="ru-RU" sz="1400" dirty="0" smtClean="0"/>
              <a:t>                                              Должность                                   Подпись                                          ФИО</a:t>
            </a:r>
          </a:p>
          <a:p>
            <a:endParaRPr lang="ru-RU" sz="1400" dirty="0" smtClean="0"/>
          </a:p>
          <a:p>
            <a:r>
              <a:rPr lang="ru-RU" sz="1400" dirty="0" smtClean="0"/>
              <a:t>Забраковано _________________________________________________________________________________ _____________________________________________________________________________________________ _____________________________________________________________________________________________ </a:t>
            </a:r>
          </a:p>
          <a:p>
            <a:r>
              <a:rPr lang="ru-RU" sz="1400" dirty="0" smtClean="0"/>
              <a:t>                                                                                                                             _______________________________</a:t>
            </a:r>
          </a:p>
          <a:p>
            <a:r>
              <a:rPr lang="ru-RU" sz="1400" dirty="0" smtClean="0"/>
              <a:t>                                                                                                                                                    (подпись)</a:t>
            </a:r>
          </a:p>
          <a:p>
            <a:r>
              <a:rPr lang="ru-RU" sz="1400" dirty="0" smtClean="0"/>
              <a:t>                                                                                                                             _______________________________</a:t>
            </a:r>
          </a:p>
          <a:p>
            <a:r>
              <a:rPr lang="ru-RU" sz="1400" dirty="0" smtClean="0"/>
              <a:t>                                                                                                                                                    (подпись)</a:t>
            </a:r>
          </a:p>
          <a:p>
            <a:r>
              <a:rPr lang="ru-RU" sz="1400" dirty="0" smtClean="0"/>
              <a:t>                                                                                                                             _______________________________</a:t>
            </a:r>
          </a:p>
          <a:p>
            <a:r>
              <a:rPr lang="ru-RU" sz="1400" dirty="0" smtClean="0"/>
              <a:t>                                                                                                                                                    (подпись)</a:t>
            </a:r>
          </a:p>
          <a:p>
            <a:endParaRPr lang="ru-RU" sz="1400" dirty="0" smtClean="0"/>
          </a:p>
          <a:p>
            <a:r>
              <a:rPr lang="ru-RU" sz="1400" dirty="0" smtClean="0"/>
              <a:t>Материал принял _____________________   _________________________    ___________________________</a:t>
            </a:r>
          </a:p>
          <a:p>
            <a:r>
              <a:rPr lang="ru-RU" sz="1400" dirty="0" smtClean="0"/>
              <a:t>                                       Должность                           подпись                                                ФИО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158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9" y="0"/>
            <a:ext cx="1200374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9613" y="6311900"/>
            <a:ext cx="76463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Золотистых хомячков, волнистых попугаев, котят, щенят, куриные эмбрионы и т. д.</a:t>
            </a:r>
            <a:endParaRPr lang="ru-RU" sz="1600" b="1" dirty="0"/>
          </a:p>
        </p:txBody>
      </p:sp>
      <p:sp useBgFill="1">
        <p:nvSpPr>
          <p:cNvPr id="6" name="Прямоугольник 5"/>
          <p:cNvSpPr/>
          <p:nvPr/>
        </p:nvSpPr>
        <p:spPr>
          <a:xfrm>
            <a:off x="1210235" y="4262718"/>
            <a:ext cx="1896036" cy="309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57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30506"/>
            <a:ext cx="10515600" cy="414645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Возраст животных: желательно молодняк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Масса животных: </a:t>
            </a:r>
          </a:p>
          <a:p>
            <a:pPr marL="0" indent="2420938">
              <a:buNone/>
            </a:pPr>
            <a:r>
              <a:rPr lang="ru-RU" dirty="0" smtClean="0">
                <a:solidFill>
                  <a:srgbClr val="002060"/>
                </a:solidFill>
              </a:rPr>
              <a:t>Кролики от 2-х кг до 3,5 кг;</a:t>
            </a:r>
          </a:p>
          <a:p>
            <a:pPr marL="0" indent="2420938">
              <a:buNone/>
            </a:pPr>
            <a:r>
              <a:rPr lang="ru-RU" dirty="0" smtClean="0">
                <a:solidFill>
                  <a:srgbClr val="002060"/>
                </a:solidFill>
              </a:rPr>
              <a:t>Морские свинки – от 350 до 400 </a:t>
            </a:r>
            <a:r>
              <a:rPr lang="ru-RU" dirty="0" err="1" smtClean="0">
                <a:solidFill>
                  <a:srgbClr val="002060"/>
                </a:solidFill>
              </a:rPr>
              <a:t>гр</a:t>
            </a:r>
            <a:r>
              <a:rPr lang="ru-RU" dirty="0" smtClean="0">
                <a:solidFill>
                  <a:srgbClr val="002060"/>
                </a:solidFill>
              </a:rPr>
              <a:t>;</a:t>
            </a:r>
          </a:p>
          <a:p>
            <a:pPr marL="0" indent="2420938">
              <a:buNone/>
            </a:pPr>
            <a:r>
              <a:rPr lang="ru-RU" dirty="0" smtClean="0">
                <a:solidFill>
                  <a:srgbClr val="002060"/>
                </a:solidFill>
              </a:rPr>
              <a:t>Белые мыши – 17-19 гр.</a:t>
            </a:r>
          </a:p>
          <a:p>
            <a:pPr marL="0" indent="2420938"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marL="0" indent="2420938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59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5153" y="476672"/>
            <a:ext cx="11403106" cy="60486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Методы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заражения животных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При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заражении используют только стерильные инструменты — шприцы, иглы, ланцеты, пинцеты и др.</a:t>
            </a:r>
          </a:p>
          <a:p>
            <a:pPr algn="just">
              <a:buNone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1.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Скарификация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(накожное заражение): на месте заражения предварительно выстригают шерсть и дезинфицируют кожу, затем скальпелем делают небольшие надрезы кожи (насечки) и в них втирают жесткой щеточкой исследуемый материал или бактериальную культуру.</a:t>
            </a:r>
          </a:p>
          <a:p>
            <a:pPr algn="just">
              <a:buNone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2.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Внутрикожное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заражение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пальцами левой руки оттягивают кожу и в образовавшуюся между ними кожную складку вводят кончик иглы. Объем вводимого материала не должен превышать 0,2 мл. Показатель правильного введения — припухлость размером с горошину.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938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2047" y="180837"/>
            <a:ext cx="11766176" cy="440461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3.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Подкожное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заражение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: пальцами левой руки оттягивают кожу, в образовавшийся «кармашек» — складку вводят иглу шприца, затем его содержимое. Место заражения у кроликов — со стороны спины, несколько сбоку, у белых мышей и крыс — со спины к основанию хвоста. Объем вводимого матери­ала не должен превышать для мышей 1 мл, для крыс, морских свинок — 10 мл, кроликов — 20...25 мл.</a:t>
            </a:r>
          </a:p>
          <a:p>
            <a:pPr algn="just">
              <a:buNone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4.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Внутримышечное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заражение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материал чаще вводят с внутренней поверхности бедра. Голубей и кур заражают также и в грудную мышцу. Объем вводимого материала мышам 0,5 мл, морским свинкам и крысам по 3...5 мл, кроликам 5...8 мл, большие дозы следует вводить дробно в два-три места.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8352" y="3805518"/>
            <a:ext cx="4936126" cy="325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42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03729" y="265766"/>
            <a:ext cx="10515600" cy="435133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5.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Внутрибрюшинное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интраперитонеальное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) заражение: животное фиксируют головой вниз, иглу шприца вводят в нижнюю треть живота, чуть отступя от белой линии. Доза не должна превышать 0,1...0,2 мл.</a:t>
            </a:r>
          </a:p>
          <a:p>
            <a:pPr algn="just">
              <a:buNone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6.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Внутривенное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заражение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исследуемый материал вводят кроликам в краевую вену уха, мышам и крысам — в вену хвоста. Перед заражением место инъекции протирают тампоном, смоченным ксилолом или теплой водой, чтобы вызвать наполнение сосудов кровью.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0292" y="4258679"/>
            <a:ext cx="4588249" cy="2599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01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intranet.tdmu.edu.ua/data/kafedra/internal/micbio/classes_stud/ru/stomat/ptn/%D0%9C%D0%B8%D0%BA%D1%80%D0%BE%D0%B1%D0%B8%D0%BE%D0%BB%D0%BE%D0%B3%D0%B8%D1%8F,%20%D0%B2%D0%B8%D1%80%D1%83%D1%81%D0%BE%D0%BB%D0%BE%D0%B3%D0%B8%D1%8F%20%D0%B8%20%D0%B8%D0%BC%D0%BC%D1%83%D0%BD%D0%BE%D0%BB%D0%BE%D0%B3%D0%B8%D1%8F/2/05%20%D0%9C%D0%B8%D0%BA%D1%80%D0%BE%D0%B1%D0%B8%D0%BE%D1%86%D0%B5%D0%BD%D0%BE%D0%B7%D1%8B%20%D1%87%D0%B5%D0%BB%D0%BE%D0%B2%D0%B5%D0%BA%D0%B0.%20%D0%9C%D0%B8%D0%BA%D1%80%D0%BE%D1%84%D0%BB%D0%BE%D1%80%D0%B0%20%D1%80%D0%BE%D1%82%D0%BE%D0%B2%D0%BE%D0%B9%20%D0%BF%D0%BE%D0%BB%D0%BE%D1%81%D1%82%D0%B8.files/image07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1904" y="3573016"/>
            <a:ext cx="4968552" cy="2954784"/>
          </a:xfrm>
          <a:prstGeom prst="rect">
            <a:avLst/>
          </a:prstGeom>
          <a:noFill/>
        </p:spPr>
      </p:pic>
      <p:pic>
        <p:nvPicPr>
          <p:cNvPr id="1028" name="Picture 4" descr="http://ok-t.ru/studopediaru/baza2/3092659473656.files/image02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260649"/>
            <a:ext cx="4648200" cy="38195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7259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404664"/>
            <a:ext cx="8229600" cy="612068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7.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Интрацеребральное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заражение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: животных фиксируют в положении на спине. У кроликов трепанируют череп на участке между надбровным углом и черепным гребнем. Выстригают шерсть и дезинфицируют кожу, пальцами левой руки растягивают ее над глазницей параллельно черепному гребню и рассекают (края раздвигают), крестообразно разрезают надкостницу, маленьким трепаном прокалывают осторожно черепную кость, осторожным поворотом выпиливают диск и этот небольшой кусочек кости извлекают. Шприцем вводят 0,2 мл исследуемого материала. После этого осторожно соединяют края надкостницы, кожную рану закрывают тампоном и заливают коллодием. У мышей и крыс трепанацию не делают, а легким проколом костной ткани черепа вводят кончик тонкой иглы и инъецируют материал.</a:t>
            </a:r>
          </a:p>
          <a:p>
            <a:pPr algn="just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61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674" name="Picture 2" descr="http://ok-t.ru/studopediaru/baza2/3092659473656.files/image02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9616" y="620688"/>
            <a:ext cx="6960652" cy="59138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0063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733</Words>
  <Application>Microsoft Office PowerPoint</Application>
  <PresentationFormat>Широкоэкранный</PresentationFormat>
  <Paragraphs>58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Светлакова</dc:creator>
  <cp:lastModifiedBy>Елена Светлакова</cp:lastModifiedBy>
  <cp:revision>5</cp:revision>
  <dcterms:created xsi:type="dcterms:W3CDTF">2020-11-18T19:22:33Z</dcterms:created>
  <dcterms:modified xsi:type="dcterms:W3CDTF">2020-11-19T10:47:55Z</dcterms:modified>
</cp:coreProperties>
</file>